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77" d="100"/>
          <a:sy n="77" d="100"/>
        </p:scale>
        <p:origin x="-2652" y="-8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0E63-7663-4BD4-B294-C2463C0607C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896C-6E53-43E1-A4A7-07F06D6B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30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0E63-7663-4BD4-B294-C2463C0607C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896C-6E53-43E1-A4A7-07F06D6B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02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0E63-7663-4BD4-B294-C2463C0607C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896C-6E53-43E1-A4A7-07F06D6B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81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0E63-7663-4BD4-B294-C2463C0607C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896C-6E53-43E1-A4A7-07F06D6B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5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0E63-7663-4BD4-B294-C2463C0607C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896C-6E53-43E1-A4A7-07F06D6B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81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0E63-7663-4BD4-B294-C2463C0607C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896C-6E53-43E1-A4A7-07F06D6B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49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0E63-7663-4BD4-B294-C2463C0607C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896C-6E53-43E1-A4A7-07F06D6B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179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0E63-7663-4BD4-B294-C2463C0607C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896C-6E53-43E1-A4A7-07F06D6B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2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0E63-7663-4BD4-B294-C2463C0607C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896C-6E53-43E1-A4A7-07F06D6B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183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0E63-7663-4BD4-B294-C2463C0607C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896C-6E53-43E1-A4A7-07F06D6B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905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0E63-7663-4BD4-B294-C2463C0607C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896C-6E53-43E1-A4A7-07F06D6B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E0E63-7663-4BD4-B294-C2463C0607C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9896C-6E53-43E1-A4A7-07F06D6B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74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Urinalysis Order Guide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9780364"/>
              </p:ext>
            </p:extLst>
          </p:nvPr>
        </p:nvGraphicFramePr>
        <p:xfrm>
          <a:off x="457200" y="1886826"/>
          <a:ext cx="8229600" cy="32907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6800"/>
                <a:gridCol w="1085220"/>
                <a:gridCol w="663122"/>
                <a:gridCol w="2652490"/>
                <a:gridCol w="753207"/>
                <a:gridCol w="2008761"/>
              </a:tblGrid>
              <a:tr h="24172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Urinalysis Ordering Guide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008B8B"/>
                          </a:highlight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008B8B"/>
                          </a:highlight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008B8B"/>
                          </a:highlight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008B8B"/>
                          </a:highlight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</a:tr>
              <a:tr h="5697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Epic code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Alias Names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Sample Type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Test Catalog Description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Sunquest Order Code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Additional Information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</a:tr>
              <a:tr h="7597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LAB3914 - URINALYSIS WITH REFLEX TESTING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UA W/ REFLEX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Urine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URINALYSIS WITH REFLEX TESTING- QC ALL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UMACRS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Urinalysis with reflex to microscopic analysis and culture if indicated.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</a:tr>
              <a:tr h="5630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LAB347 - URINALYSIS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DIPSTICK ONLY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Urine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URINALYSIS- QC ALL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UMACRO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DIPSTICK ONLY: no microscopic exam, no culture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</a:tr>
              <a:tr h="5630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LAB2104-URINE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MICROSCOPIC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MICROSCOPIC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ONLY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effectLst/>
                        </a:rPr>
                        <a:t>Urine</a:t>
                      </a:r>
                      <a:endParaRPr lang="en-US" sz="11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URINE</a:t>
                      </a:r>
                      <a:r>
                        <a:rPr lang="en-US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MICROSCOPIC ONLY-QC ALL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UMICOL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MICROSCOPIC</a:t>
                      </a:r>
                      <a:r>
                        <a:rPr lang="en-US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ONLY: no dipstick, no culture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</a:tr>
              <a:tr h="5697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LAB239 - URINE CULTURE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N/A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Urine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URINE CULTURE-Peoria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VCURC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3" marR="6756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8585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QC Microscopic and Culture Reflex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Microscopic exam </a:t>
            </a:r>
            <a:r>
              <a:rPr lang="en-US" dirty="0"/>
              <a:t>will not be done on samples that do not meet criteria, unless specifically ordered by the physician.</a:t>
            </a:r>
          </a:p>
          <a:p>
            <a:pPr marL="0" indent="0">
              <a:buNone/>
            </a:pPr>
            <a:r>
              <a:rPr lang="en-US" dirty="0"/>
              <a:t>Those that require a microscopic exam are samples that have one of the following characteristics:</a:t>
            </a:r>
          </a:p>
          <a:p>
            <a:pPr lvl="0"/>
            <a:r>
              <a:rPr lang="en-US" dirty="0"/>
              <a:t>Clarity:  Cloudy or Turbid	</a:t>
            </a:r>
          </a:p>
          <a:p>
            <a:pPr lvl="0"/>
            <a:r>
              <a:rPr lang="en-US" dirty="0"/>
              <a:t>Nitrite:  Positive</a:t>
            </a:r>
          </a:p>
          <a:p>
            <a:pPr lvl="0"/>
            <a:r>
              <a:rPr lang="en-US" dirty="0"/>
              <a:t>Leukocyte Esterase: </a:t>
            </a:r>
            <a:r>
              <a:rPr lang="en-US" dirty="0" smtClean="0"/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&gt;TRACE</a:t>
            </a:r>
            <a:endParaRPr lang="en-US" dirty="0">
              <a:solidFill>
                <a:srgbClr val="C00000"/>
              </a:solidFill>
            </a:endParaRPr>
          </a:p>
          <a:p>
            <a:pPr lvl="0"/>
            <a:r>
              <a:rPr lang="en-US" dirty="0"/>
              <a:t>Protein:  equal to or greater than 100mg/</a:t>
            </a:r>
            <a:r>
              <a:rPr lang="en-US" dirty="0" err="1"/>
              <a:t>dL</a:t>
            </a:r>
            <a:endParaRPr lang="en-US" dirty="0"/>
          </a:p>
          <a:p>
            <a:pPr lvl="0"/>
            <a:r>
              <a:rPr lang="en-US" dirty="0"/>
              <a:t>RBC’s: </a:t>
            </a:r>
            <a:r>
              <a:rPr lang="en-US" b="1" i="1" dirty="0" smtClean="0">
                <a:solidFill>
                  <a:srgbClr val="C00000"/>
                </a:solidFill>
              </a:rPr>
              <a:t>&gt;TRACE</a:t>
            </a:r>
            <a:endParaRPr lang="en-US" dirty="0">
              <a:solidFill>
                <a:srgbClr val="C00000"/>
              </a:solidFill>
            </a:endParaRPr>
          </a:p>
          <a:p>
            <a:pPr lvl="0"/>
            <a:r>
              <a:rPr lang="en-US" dirty="0"/>
              <a:t>Physician </a:t>
            </a:r>
            <a:r>
              <a:rPr lang="en-US" dirty="0" smtClean="0"/>
              <a:t>Request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Urine culture reflex criteria</a:t>
            </a:r>
            <a:r>
              <a:rPr lang="en-US" dirty="0"/>
              <a:t>:</a:t>
            </a:r>
          </a:p>
          <a:p>
            <a:pPr lvl="0"/>
            <a:r>
              <a:rPr lang="en-US" dirty="0"/>
              <a:t>Nitrite Positive </a:t>
            </a:r>
            <a:r>
              <a:rPr lang="en-US" b="1" dirty="0">
                <a:solidFill>
                  <a:srgbClr val="C00000"/>
                </a:solidFill>
              </a:rPr>
              <a:t>AND</a:t>
            </a:r>
            <a:r>
              <a:rPr lang="en-US" dirty="0"/>
              <a:t> &gt;10 WBC seen on Microscopic exam</a:t>
            </a:r>
          </a:p>
          <a:p>
            <a:pPr lvl="0"/>
            <a:r>
              <a:rPr lang="en-US" dirty="0"/>
              <a:t>Leukocyte Esterase Moderate </a:t>
            </a:r>
            <a:r>
              <a:rPr lang="en-US" b="1" dirty="0">
                <a:solidFill>
                  <a:srgbClr val="C00000"/>
                </a:solidFill>
              </a:rPr>
              <a:t>AND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&gt;10 WBC seen on Microscopic exam</a:t>
            </a:r>
          </a:p>
          <a:p>
            <a:pPr lvl="0"/>
            <a:r>
              <a:rPr lang="en-US" dirty="0"/>
              <a:t>Leukocyte Esterase Large </a:t>
            </a:r>
            <a:r>
              <a:rPr lang="en-US" b="1" dirty="0">
                <a:solidFill>
                  <a:srgbClr val="C00000"/>
                </a:solidFill>
              </a:rPr>
              <a:t>AND </a:t>
            </a:r>
            <a:r>
              <a:rPr lang="en-US" dirty="0"/>
              <a:t>&gt;10 WBC seen on Microscopic exam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10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143</Words>
  <Application>Microsoft Office PowerPoint</Application>
  <PresentationFormat>On-screen Show (4:3)</PresentationFormat>
  <Paragraphs>51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Urinalysis Order Guide</vt:lpstr>
      <vt:lpstr>QC Microscopic and Culture Reflex Criteria</vt:lpstr>
    </vt:vector>
  </TitlesOfParts>
  <Company>UnityPoint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Update</dc:title>
  <dc:creator>Paxton, Sarah E.</dc:creator>
  <cp:lastModifiedBy>Tapia, Celeste M.</cp:lastModifiedBy>
  <cp:revision>10</cp:revision>
  <dcterms:created xsi:type="dcterms:W3CDTF">2017-04-19T16:02:18Z</dcterms:created>
  <dcterms:modified xsi:type="dcterms:W3CDTF">2019-11-18T15:51:28Z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4e5d35f-4e6a-4642-aaeb-20ab6a7b6fba_Enabled">
    <vt:lpwstr>True</vt:lpwstr>
  </property>
  <property fmtid="{D5CDD505-2E9C-101B-9397-08002B2CF9AE}" pid="3" name="MSIP_Label_b4e5d35f-4e6a-4642-aaeb-20ab6a7b6fba_SiteId">
    <vt:lpwstr>ab214bcd-9b97-41bb-aa9d-46cf10d822fd</vt:lpwstr>
  </property>
  <property fmtid="{D5CDD505-2E9C-101B-9397-08002B2CF9AE}" pid="4" name="MSIP_Label_b4e5d35f-4e6a-4642-aaeb-20ab6a7b6fba_Owner">
    <vt:lpwstr>Andreea.Anghel@unitypoint.org</vt:lpwstr>
  </property>
  <property fmtid="{D5CDD505-2E9C-101B-9397-08002B2CF9AE}" pid="5" name="MSIP_Label_b4e5d35f-4e6a-4642-aaeb-20ab6a7b6fba_SetDate">
    <vt:lpwstr>2019-10-23T16:55:57.2481586Z</vt:lpwstr>
  </property>
  <property fmtid="{D5CDD505-2E9C-101B-9397-08002B2CF9AE}" pid="6" name="MSIP_Label_b4e5d35f-4e6a-4642-aaeb-20ab6a7b6fba_Name">
    <vt:lpwstr>General</vt:lpwstr>
  </property>
  <property fmtid="{D5CDD505-2E9C-101B-9397-08002B2CF9AE}" pid="7" name="MSIP_Label_b4e5d35f-4e6a-4642-aaeb-20ab6a7b6fba_Application">
    <vt:lpwstr>Microsoft Azure Information Protection</vt:lpwstr>
  </property>
  <property fmtid="{D5CDD505-2E9C-101B-9397-08002B2CF9AE}" pid="8" name="MSIP_Label_b4e5d35f-4e6a-4642-aaeb-20ab6a7b6fba_ActionId">
    <vt:lpwstr>ba244427-46ce-4733-8180-ea4fe08e2518</vt:lpwstr>
  </property>
  <property fmtid="{D5CDD505-2E9C-101B-9397-08002B2CF9AE}" pid="9" name="MSIP_Label_b4e5d35f-4e6a-4642-aaeb-20ab6a7b6fba_Extended_MSFT_Method">
    <vt:lpwstr>Automatic</vt:lpwstr>
  </property>
  <property fmtid="{D5CDD505-2E9C-101B-9397-08002B2CF9AE}" pid="10" name="Sensitivity">
    <vt:lpwstr>General</vt:lpwstr>
  </property>
</Properties>
</file>